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545" r:id="rId3"/>
    <p:sldId id="543" r:id="rId4"/>
    <p:sldId id="546" r:id="rId5"/>
    <p:sldId id="552" r:id="rId6"/>
    <p:sldId id="553" r:id="rId7"/>
    <p:sldId id="554" r:id="rId8"/>
    <p:sldId id="555" r:id="rId9"/>
    <p:sldId id="556" r:id="rId10"/>
    <p:sldId id="287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Work Sans" pitchFamily="2" charset="0"/>
      <p:regular r:id="rId17"/>
      <p:bold r:id="rId18"/>
      <p:italic r:id="rId19"/>
      <p:boldItalic r:id="rId20"/>
    </p:embeddedFont>
    <p:embeddedFont>
      <p:font typeface="Work Sans Light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95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187">
          <p15:clr>
            <a:srgbClr val="A4A3A4"/>
          </p15:clr>
        </p15:guide>
      </p15:sldGuideLst>
    </p:ext>
    <p:ext uri="GoogleSlidesCustomDataVersion2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45" roundtripDataSignature="AMtx7miqAyUqhnygrLnsVcsfiogD5xzi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D56280-4E5D-4748-B38B-E2561E72AC3B}" v="2" dt="2024-09-16T23:40:22.700"/>
    <p1510:client id="{90EC0BB8-8242-7B5F-A164-FFA9DCF97C77}" v="255" dt="2024-09-17T00:11:15.596"/>
  </p1510:revLst>
</p1510:revInfo>
</file>

<file path=ppt/tableStyles.xml><?xml version="1.0" encoding="utf-8"?>
<a:tblStyleLst xmlns:a="http://schemas.openxmlformats.org/drawingml/2006/main" def="{005B4A78-4CD1-4124-A77E-9EF1C1FA92A9}">
  <a:tblStyle styleId="{005B4A78-4CD1-4124-A77E-9EF1C1FA92A9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>
        <p:guide orient="horz" pos="595"/>
        <p:guide pos="3840"/>
        <p:guide orient="horz" pos="18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45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48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>
          <a:extLst>
            <a:ext uri="{FF2B5EF4-FFF2-40B4-BE49-F238E27FC236}">
              <a16:creationId xmlns:a16="http://schemas.microsoft.com/office/drawing/2014/main" id="{50E85303-0672-5D7A-A5C6-C6403C4C8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>
            <a:extLst>
              <a:ext uri="{FF2B5EF4-FFF2-40B4-BE49-F238E27FC236}">
                <a16:creationId xmlns:a16="http://schemas.microsoft.com/office/drawing/2014/main" id="{48FBAC45-85B0-8082-2D1E-1CAACE5439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>
            <a:extLst>
              <a:ext uri="{FF2B5EF4-FFF2-40B4-BE49-F238E27FC236}">
                <a16:creationId xmlns:a16="http://schemas.microsoft.com/office/drawing/2014/main" id="{CFCD1127-B921-C170-FC60-2E48C0FA3E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8056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80182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>
          <a:extLst>
            <a:ext uri="{FF2B5EF4-FFF2-40B4-BE49-F238E27FC236}">
              <a16:creationId xmlns:a16="http://schemas.microsoft.com/office/drawing/2014/main" id="{50E85303-0672-5D7A-A5C6-C6403C4C8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>
            <a:extLst>
              <a:ext uri="{FF2B5EF4-FFF2-40B4-BE49-F238E27FC236}">
                <a16:creationId xmlns:a16="http://schemas.microsoft.com/office/drawing/2014/main" id="{48FBAC45-85B0-8082-2D1E-1CAACE5439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>
            <a:extLst>
              <a:ext uri="{FF2B5EF4-FFF2-40B4-BE49-F238E27FC236}">
                <a16:creationId xmlns:a16="http://schemas.microsoft.com/office/drawing/2014/main" id="{CFCD1127-B921-C170-FC60-2E48C0FA3E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1173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58666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>
          <a:extLst>
            <a:ext uri="{FF2B5EF4-FFF2-40B4-BE49-F238E27FC236}">
              <a16:creationId xmlns:a16="http://schemas.microsoft.com/office/drawing/2014/main" id="{50E85303-0672-5D7A-A5C6-C6403C4C8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>
            <a:extLst>
              <a:ext uri="{FF2B5EF4-FFF2-40B4-BE49-F238E27FC236}">
                <a16:creationId xmlns:a16="http://schemas.microsoft.com/office/drawing/2014/main" id="{48FBAC45-85B0-8082-2D1E-1CAACE5439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>
            <a:extLst>
              <a:ext uri="{FF2B5EF4-FFF2-40B4-BE49-F238E27FC236}">
                <a16:creationId xmlns:a16="http://schemas.microsoft.com/office/drawing/2014/main" id="{CFCD1127-B921-C170-FC60-2E48C0FA3E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9019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5416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4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" name="Google Shape;22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3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3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4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4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4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3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hyperlink" Target="http://localhost:5173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b/qUIv008N/gan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"/>
          <p:cNvSpPr txBox="1"/>
          <p:nvPr/>
        </p:nvSpPr>
        <p:spPr>
          <a:xfrm>
            <a:off x="937913" y="2968780"/>
            <a:ext cx="6453678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5400" b="1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Integrantes</a:t>
            </a:r>
            <a:endParaRPr sz="5400" b="1" i="0" u="none" strike="noStrike" cap="non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94" name="Google Shape;94;p1" descr="Imagen que contiene texto, libro, foto, hombre&#10;&#10;Descripción generada automá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3873" y="2349260"/>
            <a:ext cx="3397313" cy="25908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"/>
          <p:cNvSpPr txBox="1"/>
          <p:nvPr/>
        </p:nvSpPr>
        <p:spPr>
          <a:xfrm>
            <a:off x="1046120" y="3874194"/>
            <a:ext cx="3854368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b="0" i="0" u="none" strike="noStrike" cap="non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Dilan Santiago López Romero.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Bryam Castañeda Cuervo.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Johan Sebastián Muñoz Contreras.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Ficha 2900619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1149976-59ED-86DE-CAFB-F26E38C394F4}"/>
              </a:ext>
            </a:extLst>
          </p:cNvPr>
          <p:cNvSpPr/>
          <p:nvPr/>
        </p:nvSpPr>
        <p:spPr>
          <a:xfrm>
            <a:off x="3423628" y="3954050"/>
            <a:ext cx="5344743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 sz="4000"/>
            </a:pPr>
            <a:endParaRPr lang="es-ES_tradnl" sz="2000" b="1">
              <a:solidFill>
                <a:schemeClr val="bg1"/>
              </a:solidFill>
              <a:latin typeface="WORK SANS BOLD ROMAN"/>
              <a:ea typeface="+mj-ea"/>
              <a:cs typeface="+mj-c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5BFFB67-C3D4-337D-C327-AB25D270EADA}"/>
              </a:ext>
            </a:extLst>
          </p:cNvPr>
          <p:cNvSpPr txBox="1"/>
          <p:nvPr/>
        </p:nvSpPr>
        <p:spPr>
          <a:xfrm>
            <a:off x="3293216" y="2623935"/>
            <a:ext cx="5605574" cy="1015663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>
              <a:defRPr/>
            </a:pPr>
            <a:r>
              <a:rPr lang="es-CO" sz="6000" b="1">
                <a:solidFill>
                  <a:schemeClr val="bg1"/>
                </a:solidFill>
                <a:latin typeface="WORK SANS BOLD ROMAN"/>
              </a:rPr>
              <a:t>Objetivo General</a:t>
            </a:r>
            <a:endParaRPr kumimoji="0" lang="es-CO" sz="7200" b="1" u="none" strike="noStrike" kern="1200" cap="none" spc="0" normalizeH="0" baseline="0" noProof="0" err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WORK SANS BOLD ROMAN" pitchFamily="2" charset="77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8CE8666-1D2A-4D01-34E5-54FD74A39FC0}"/>
              </a:ext>
            </a:extLst>
          </p:cNvPr>
          <p:cNvCxnSpPr>
            <a:cxnSpLocks/>
          </p:cNvCxnSpPr>
          <p:nvPr/>
        </p:nvCxnSpPr>
        <p:spPr>
          <a:xfrm>
            <a:off x="5013630" y="3555133"/>
            <a:ext cx="224754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421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951D1C-ACAB-30A9-933A-FC96DF28A2F0}"/>
              </a:ext>
            </a:extLst>
          </p:cNvPr>
          <p:cNvSpPr txBox="1">
            <a:spLocks/>
          </p:cNvSpPr>
          <p:nvPr/>
        </p:nvSpPr>
        <p:spPr>
          <a:xfrm>
            <a:off x="1074876" y="2027497"/>
            <a:ext cx="3643700" cy="676598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b="1">
                <a:solidFill>
                  <a:srgbClr val="38AA00"/>
                </a:solidFill>
                <a:latin typeface="WORK SANS BOLD ROMAN"/>
              </a:rPr>
              <a:t>Objetivo General</a:t>
            </a:r>
            <a:endParaRPr lang="es-CO" sz="3600" b="1">
              <a:solidFill>
                <a:srgbClr val="38AA00"/>
              </a:solidFill>
              <a:latin typeface="WORK SANS BOLD ROMAN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F6697F3-B1A3-FADB-1243-D89866428CB1}"/>
              </a:ext>
            </a:extLst>
          </p:cNvPr>
          <p:cNvSpPr txBox="1"/>
          <p:nvPr/>
        </p:nvSpPr>
        <p:spPr>
          <a:xfrm>
            <a:off x="1074875" y="3054685"/>
            <a:ext cx="3854368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CO" sz="1600">
                <a:latin typeface="Work Sans Light Roman"/>
              </a:rPr>
              <a:t>Desarrollar un sistema de información enfocado en la fidelización de clientes, gestión y análisis de ventas, gestión de empleados e inventario del restaurante Mr. Homero ubicado en  la localidad de San Cristóbal, Bogotá.</a:t>
            </a: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669DD18A-AB54-34AC-A662-0BDC60B050FF}"/>
              </a:ext>
            </a:extLst>
          </p:cNvPr>
          <p:cNvCxnSpPr>
            <a:cxnSpLocks/>
          </p:cNvCxnSpPr>
          <p:nvPr/>
        </p:nvCxnSpPr>
        <p:spPr>
          <a:xfrm>
            <a:off x="1157468" y="2704095"/>
            <a:ext cx="1425934" cy="0"/>
          </a:xfrm>
          <a:prstGeom prst="line">
            <a:avLst/>
          </a:prstGeom>
          <a:ln w="12700">
            <a:solidFill>
              <a:srgbClr val="4D4D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12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>
          <a:extLst>
            <a:ext uri="{FF2B5EF4-FFF2-40B4-BE49-F238E27FC236}">
              <a16:creationId xmlns:a16="http://schemas.microsoft.com/office/drawing/2014/main" id="{A1A796C7-C4CE-2D88-2503-3AA7BA5A2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D8C09C5D-74C8-8366-1694-46FCB9D30E92}"/>
              </a:ext>
            </a:extLst>
          </p:cNvPr>
          <p:cNvSpPr/>
          <p:nvPr/>
        </p:nvSpPr>
        <p:spPr>
          <a:xfrm>
            <a:off x="3423628" y="3954050"/>
            <a:ext cx="534474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1" name="Google Shape;101;p2">
            <a:extLst>
              <a:ext uri="{FF2B5EF4-FFF2-40B4-BE49-F238E27FC236}">
                <a16:creationId xmlns:a16="http://schemas.microsoft.com/office/drawing/2014/main" id="{E356980A-606D-0C7B-B44D-F53451B915EB}"/>
              </a:ext>
            </a:extLst>
          </p:cNvPr>
          <p:cNvSpPr txBox="1"/>
          <p:nvPr/>
        </p:nvSpPr>
        <p:spPr>
          <a:xfrm>
            <a:off x="3293212" y="1997859"/>
            <a:ext cx="5605574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s-ES" sz="6000" b="1" dirty="0">
                <a:solidFill>
                  <a:schemeClr val="lt1"/>
                </a:solidFill>
                <a:latin typeface="Work Sans"/>
                <a:sym typeface="Work Sans"/>
              </a:rPr>
              <a:t>Desarrollo de codificación al 100%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89547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A5A950F9-A599-FA8E-0182-7B047CA92E8E}"/>
              </a:ext>
            </a:extLst>
          </p:cNvPr>
          <p:cNvSpPr txBox="1"/>
          <p:nvPr/>
        </p:nvSpPr>
        <p:spPr>
          <a:xfrm>
            <a:off x="1015042" y="5917720"/>
            <a:ext cx="662508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/>
              <a:t>Link: </a:t>
            </a:r>
            <a:r>
              <a:rPr lang="es-ES" dirty="0">
                <a:hlinkClick r:id="rId4"/>
              </a:rPr>
              <a:t>http://localhost:5173/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628A31C-8AA8-4393-8618-9E3D64F7B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505" y="632503"/>
            <a:ext cx="10865223" cy="502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914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>
          <a:extLst>
            <a:ext uri="{FF2B5EF4-FFF2-40B4-BE49-F238E27FC236}">
              <a16:creationId xmlns:a16="http://schemas.microsoft.com/office/drawing/2014/main" id="{A1A796C7-C4CE-2D88-2503-3AA7BA5A2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D8C09C5D-74C8-8366-1694-46FCB9D30E92}"/>
              </a:ext>
            </a:extLst>
          </p:cNvPr>
          <p:cNvSpPr/>
          <p:nvPr/>
        </p:nvSpPr>
        <p:spPr>
          <a:xfrm>
            <a:off x="3423628" y="3954050"/>
            <a:ext cx="534474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1" name="Google Shape;101;p2">
            <a:extLst>
              <a:ext uri="{FF2B5EF4-FFF2-40B4-BE49-F238E27FC236}">
                <a16:creationId xmlns:a16="http://schemas.microsoft.com/office/drawing/2014/main" id="{E356980A-606D-0C7B-B44D-F53451B915EB}"/>
              </a:ext>
            </a:extLst>
          </p:cNvPr>
          <p:cNvSpPr txBox="1"/>
          <p:nvPr/>
        </p:nvSpPr>
        <p:spPr>
          <a:xfrm>
            <a:off x="1982782" y="1997859"/>
            <a:ext cx="8226435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s-ES" sz="6000" b="1" dirty="0">
                <a:solidFill>
                  <a:schemeClr val="lt1"/>
                </a:solidFill>
                <a:latin typeface="Work Sans"/>
                <a:sym typeface="Work Sans"/>
              </a:rPr>
              <a:t>C</a:t>
            </a:r>
            <a:r>
              <a:rPr lang="es-MX" sz="6000" b="1" dirty="0">
                <a:solidFill>
                  <a:schemeClr val="lt1"/>
                </a:solidFill>
                <a:latin typeface="Work Sans"/>
                <a:sym typeface="Work Sans"/>
              </a:rPr>
              <a:t>onsumo de la API Rest con aplicaciones móviles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37064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A5A950F9-A599-FA8E-0182-7B047CA92E8E}"/>
              </a:ext>
            </a:extLst>
          </p:cNvPr>
          <p:cNvSpPr txBox="1"/>
          <p:nvPr/>
        </p:nvSpPr>
        <p:spPr>
          <a:xfrm>
            <a:off x="1015042" y="5917720"/>
            <a:ext cx="662508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/>
              <a:t>Link: </a:t>
            </a:r>
            <a:r>
              <a:rPr lang="es-ES" dirty="0">
                <a:hlinkClick r:id="rId3"/>
              </a:rPr>
              <a:t>http://localhost:8081/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BB2720A-73A0-4EFB-B2D6-ACE59FB7A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5142" y="564775"/>
            <a:ext cx="2416911" cy="5217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80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>
          <a:extLst>
            <a:ext uri="{FF2B5EF4-FFF2-40B4-BE49-F238E27FC236}">
              <a16:creationId xmlns:a16="http://schemas.microsoft.com/office/drawing/2014/main" id="{A1A796C7-C4CE-2D88-2503-3AA7BA5A2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D8C09C5D-74C8-8366-1694-46FCB9D30E92}"/>
              </a:ext>
            </a:extLst>
          </p:cNvPr>
          <p:cNvSpPr/>
          <p:nvPr/>
        </p:nvSpPr>
        <p:spPr>
          <a:xfrm>
            <a:off x="3423628" y="3954050"/>
            <a:ext cx="534474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1" name="Google Shape;101;p2">
            <a:extLst>
              <a:ext uri="{FF2B5EF4-FFF2-40B4-BE49-F238E27FC236}">
                <a16:creationId xmlns:a16="http://schemas.microsoft.com/office/drawing/2014/main" id="{E356980A-606D-0C7B-B44D-F53451B915EB}"/>
              </a:ext>
            </a:extLst>
          </p:cNvPr>
          <p:cNvSpPr txBox="1"/>
          <p:nvPr/>
        </p:nvSpPr>
        <p:spPr>
          <a:xfrm>
            <a:off x="1982781" y="2921189"/>
            <a:ext cx="8226435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s-CO" sz="6000" b="1" dirty="0">
                <a:solidFill>
                  <a:schemeClr val="lt1"/>
                </a:solidFill>
                <a:latin typeface="Work Sans"/>
                <a:sym typeface="Work Sans"/>
              </a:rPr>
              <a:t>Metodologías agiles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38091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A5A950F9-A599-FA8E-0182-7B047CA92E8E}"/>
              </a:ext>
            </a:extLst>
          </p:cNvPr>
          <p:cNvSpPr txBox="1"/>
          <p:nvPr/>
        </p:nvSpPr>
        <p:spPr>
          <a:xfrm>
            <a:off x="1015042" y="5917720"/>
            <a:ext cx="662508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/>
              <a:t>Link: </a:t>
            </a:r>
            <a:r>
              <a:rPr lang="es-ES" dirty="0">
                <a:hlinkClick r:id="rId3"/>
              </a:rPr>
              <a:t>https://trello.com/b/qUIv008N/gant</a:t>
            </a:r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F90637A-A11E-43CD-B49A-684CBB00F7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8395" y="1110463"/>
            <a:ext cx="9415210" cy="421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1607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105</Words>
  <Application>Microsoft Office PowerPoint</Application>
  <PresentationFormat>Panorámica</PresentationFormat>
  <Paragraphs>14</Paragraphs>
  <Slides>10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Work Sans Light Roman</vt:lpstr>
      <vt:lpstr>WORK SANS BOLD ROMAN</vt:lpstr>
      <vt:lpstr>Calibri</vt:lpstr>
      <vt:lpstr>Work Sans</vt:lpstr>
      <vt:lpstr>Arial</vt:lpstr>
      <vt:lpstr>Work Sans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Dilan López</cp:lastModifiedBy>
  <cp:revision>180</cp:revision>
  <dcterms:created xsi:type="dcterms:W3CDTF">2020-10-01T23:51:28Z</dcterms:created>
  <dcterms:modified xsi:type="dcterms:W3CDTF">2025-04-10T03:03:56Z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